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lack Mango" charset="1" panose="02020A03060303060403"/>
      <p:regular r:id="rId15"/>
    </p:embeddedFont>
    <p:embeddedFont>
      <p:font typeface="Black Mango Bold" charset="1" panose="02020A03060303060403"/>
      <p:regular r:id="rId16"/>
    </p:embeddedFont>
    <p:embeddedFont>
      <p:font typeface="Times New Roman Bold" charset="1" panose="02030802070405020303"/>
      <p:regular r:id="rId17"/>
    </p:embeddedFont>
    <p:embeddedFont>
      <p:font typeface="Times New Roman" charset="1" panose="0203050207040502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9887" y="3087376"/>
            <a:ext cx="6388227" cy="8229600"/>
          </a:xfrm>
          <a:custGeom>
            <a:avLst/>
            <a:gdLst/>
            <a:ahLst/>
            <a:cxnLst/>
            <a:rect r="r" b="b" t="t" l="l"/>
            <a:pathLst>
              <a:path h="8229600" w="6388227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6346" y="2129191"/>
            <a:ext cx="9115307" cy="218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9"/>
              </a:lnSpc>
            </a:pPr>
            <a:r>
              <a:rPr lang="en-US" sz="7478">
                <a:solidFill>
                  <a:srgbClr val="DC848A"/>
                </a:solidFill>
                <a:latin typeface="Black Mango"/>
                <a:ea typeface="Black Mango"/>
                <a:cs typeface="Black Mango"/>
                <a:sym typeface="Black Mango"/>
              </a:rPr>
              <a:t>Mental health Prediction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6110" y="5646234"/>
            <a:ext cx="9118670" cy="8229600"/>
          </a:xfrm>
          <a:custGeom>
            <a:avLst/>
            <a:gdLst/>
            <a:ahLst/>
            <a:cxnLst/>
            <a:rect r="r" b="b" t="t" l="l"/>
            <a:pathLst>
              <a:path h="8229600" w="911867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7278" y="1152146"/>
            <a:ext cx="5668137" cy="8229600"/>
          </a:xfrm>
          <a:custGeom>
            <a:avLst/>
            <a:gdLst/>
            <a:ahLst/>
            <a:cxnLst/>
            <a:rect r="r" b="b" t="t" l="l"/>
            <a:pathLst>
              <a:path h="8229600" w="5668137">
                <a:moveTo>
                  <a:pt x="0" y="0"/>
                </a:moveTo>
                <a:lnTo>
                  <a:pt x="5668137" y="0"/>
                </a:lnTo>
                <a:lnTo>
                  <a:pt x="56681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9019" y="1085471"/>
            <a:ext cx="5899774" cy="62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8"/>
              </a:lnSpc>
            </a:pPr>
            <a:r>
              <a:rPr lang="en-US" b="true" sz="3670" spc="-84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EXPLORE OUR JOURNEY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643892" y="6036759"/>
            <a:ext cx="8874307" cy="8009062"/>
          </a:xfrm>
          <a:custGeom>
            <a:avLst/>
            <a:gdLst/>
            <a:ahLst/>
            <a:cxnLst/>
            <a:rect r="r" b="b" t="t" l="l"/>
            <a:pathLst>
              <a:path h="8009062" w="8874307">
                <a:moveTo>
                  <a:pt x="0" y="0"/>
                </a:moveTo>
                <a:lnTo>
                  <a:pt x="8874307" y="0"/>
                </a:lnTo>
                <a:lnTo>
                  <a:pt x="8874307" y="8009062"/>
                </a:lnTo>
                <a:lnTo>
                  <a:pt x="0" y="8009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0220" y="1829404"/>
            <a:ext cx="8333780" cy="547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</a:p>
          <a:p>
            <a:pPr algn="l">
              <a:lnSpc>
                <a:spcPts val="4280"/>
              </a:lnSpc>
            </a:pPr>
            <a:r>
              <a:rPr lang="en-US" b="true" sz="2834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</a:t>
            </a:r>
            <a:r>
              <a:rPr lang="en-US" b="true" sz="2834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Big Idea</a:t>
            </a:r>
          </a:p>
          <a:p>
            <a:pPr algn="l" marL="503177" indent="-251589" lvl="1">
              <a:lnSpc>
                <a:spcPts val="3519"/>
              </a:lnSpc>
              <a:buFont typeface="Arial"/>
              <a:buChar char="•"/>
            </a:pPr>
            <a:r>
              <a:rPr lang="en-US" b="true" sz="2330" spc="-3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330" spc="-3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inspired this project? Discover the spark that started it all.</a:t>
            </a:r>
          </a:p>
          <a:p>
            <a:pPr algn="l">
              <a:lnSpc>
                <a:spcPts val="4278"/>
              </a:lnSpc>
            </a:pPr>
            <a:r>
              <a:rPr lang="en-US" b="true" sz="2833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</a:t>
            </a:r>
            <a:r>
              <a:rPr lang="en-US" b="true" sz="2833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Innovative Technology</a:t>
            </a:r>
          </a:p>
          <a:p>
            <a:pPr algn="l" marL="503177" indent="-251589" lvl="1">
              <a:lnSpc>
                <a:spcPts val="3519"/>
              </a:lnSpc>
              <a:buFont typeface="Arial"/>
              <a:buChar char="•"/>
            </a:pPr>
            <a:r>
              <a:rPr lang="en-US" b="true" sz="2330" spc="-3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330" spc="-3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 into the technical brilliance behind the solution.</a:t>
            </a:r>
          </a:p>
          <a:p>
            <a:pPr algn="l">
              <a:lnSpc>
                <a:spcPts val="4280"/>
              </a:lnSpc>
            </a:pPr>
            <a:r>
              <a:rPr lang="en-US" b="true" sz="2834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</a:t>
            </a:r>
            <a:r>
              <a:rPr lang="en-US" b="true" sz="2834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Lifecycle Management</a:t>
            </a:r>
          </a:p>
          <a:p>
            <a:pPr algn="l" marL="503177" indent="-251589" lvl="1">
              <a:lnSpc>
                <a:spcPts val="3519"/>
              </a:lnSpc>
              <a:buFont typeface="Arial"/>
              <a:buChar char="•"/>
            </a:pPr>
            <a:r>
              <a:rPr lang="en-US" b="true" sz="2330" spc="-3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330" spc="-3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look at how the system evolves and adapts seamlessly.</a:t>
            </a:r>
          </a:p>
          <a:p>
            <a:pPr algn="l">
              <a:lnSpc>
                <a:spcPts val="4280"/>
              </a:lnSpc>
            </a:pPr>
            <a:r>
              <a:rPr lang="en-US" b="true" sz="2834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</a:t>
            </a:r>
            <a:r>
              <a:rPr lang="en-US" b="true" sz="2834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Interaction</a:t>
            </a:r>
          </a:p>
          <a:p>
            <a:pPr algn="l" marL="503177" indent="-251589" lvl="1">
              <a:lnSpc>
                <a:spcPts val="3519"/>
              </a:lnSpc>
              <a:buFont typeface="Arial"/>
              <a:buChar char="•"/>
            </a:pPr>
            <a:r>
              <a:rPr lang="en-US" b="true" sz="2330" spc="-3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330" spc="-3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Experience the intuitive design tailored for every user.</a:t>
            </a:r>
          </a:p>
          <a:p>
            <a:pPr algn="l">
              <a:lnSpc>
                <a:spcPts val="4280"/>
              </a:lnSpc>
            </a:pPr>
            <a:r>
              <a:rPr lang="en-US" b="true" sz="2834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</a:t>
            </a:r>
            <a:r>
              <a:rPr lang="en-US" b="true" sz="2834" spc="-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&amp; Impact</a:t>
            </a:r>
          </a:p>
          <a:p>
            <a:pPr algn="l" marL="503177" indent="-251589" lvl="1">
              <a:lnSpc>
                <a:spcPts val="3519"/>
              </a:lnSpc>
              <a:buFont typeface="Arial"/>
              <a:buChar char="•"/>
            </a:pPr>
            <a:r>
              <a:rPr lang="en-US" b="true" sz="2330" spc="-3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330" spc="-3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insights to real-world outcomes, see how it all connects.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563454" y="2655837"/>
            <a:ext cx="24676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563454" y="3608337"/>
            <a:ext cx="24676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V="true">
            <a:off x="563454" y="4617987"/>
            <a:ext cx="24676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V="true">
            <a:off x="563454" y="5627184"/>
            <a:ext cx="24676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563454" y="6580218"/>
            <a:ext cx="24676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5900" y="4310119"/>
            <a:ext cx="10100846" cy="9116014"/>
          </a:xfrm>
          <a:custGeom>
            <a:avLst/>
            <a:gdLst/>
            <a:ahLst/>
            <a:cxnLst/>
            <a:rect r="r" b="b" t="t" l="l"/>
            <a:pathLst>
              <a:path h="9116014" w="10100846">
                <a:moveTo>
                  <a:pt x="0" y="0"/>
                </a:moveTo>
                <a:lnTo>
                  <a:pt x="10100847" y="0"/>
                </a:lnTo>
                <a:lnTo>
                  <a:pt x="10100847" y="9116014"/>
                </a:lnTo>
                <a:lnTo>
                  <a:pt x="0" y="9116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0794" y="5468356"/>
            <a:ext cx="9380480" cy="6273196"/>
          </a:xfrm>
          <a:custGeom>
            <a:avLst/>
            <a:gdLst/>
            <a:ahLst/>
            <a:cxnLst/>
            <a:rect r="r" b="b" t="t" l="l"/>
            <a:pathLst>
              <a:path h="6273196" w="9380480">
                <a:moveTo>
                  <a:pt x="0" y="0"/>
                </a:moveTo>
                <a:lnTo>
                  <a:pt x="9380480" y="0"/>
                </a:lnTo>
                <a:lnTo>
                  <a:pt x="9380480" y="6273195"/>
                </a:lnTo>
                <a:lnTo>
                  <a:pt x="0" y="6273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21866" y="1113858"/>
            <a:ext cx="412126" cy="334197"/>
          </a:xfrm>
          <a:custGeom>
            <a:avLst/>
            <a:gdLst/>
            <a:ahLst/>
            <a:cxnLst/>
            <a:rect r="r" b="b" t="t" l="l"/>
            <a:pathLst>
              <a:path h="334197" w="412126">
                <a:moveTo>
                  <a:pt x="0" y="0"/>
                </a:moveTo>
                <a:lnTo>
                  <a:pt x="412126" y="0"/>
                </a:lnTo>
                <a:lnTo>
                  <a:pt x="412126" y="334197"/>
                </a:lnTo>
                <a:lnTo>
                  <a:pt x="0" y="334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0791" y="2608941"/>
            <a:ext cx="5104378" cy="82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 spc="-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01 - THE BIG 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88272" y="1935100"/>
            <a:ext cx="6150563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💡 Why It Matters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74902" y="3995038"/>
            <a:ext cx="7098825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🛠 Our Solution: Data Meets Empathy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74902" y="6395337"/>
            <a:ext cx="7061848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✨ Innovation: What Sets Us Apart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9947" y="252760"/>
            <a:ext cx="6150563" cy="58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🌍 The Problem: Mental Health Crisis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521866" y="4811545"/>
            <a:ext cx="412126" cy="334197"/>
          </a:xfrm>
          <a:custGeom>
            <a:avLst/>
            <a:gdLst/>
            <a:ahLst/>
            <a:cxnLst/>
            <a:rect r="r" b="b" t="t" l="l"/>
            <a:pathLst>
              <a:path h="334197" w="412126">
                <a:moveTo>
                  <a:pt x="0" y="0"/>
                </a:moveTo>
                <a:lnTo>
                  <a:pt x="412126" y="0"/>
                </a:lnTo>
                <a:lnTo>
                  <a:pt x="412126" y="334197"/>
                </a:lnTo>
                <a:lnTo>
                  <a:pt x="0" y="334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21866" y="6976361"/>
            <a:ext cx="412126" cy="334197"/>
          </a:xfrm>
          <a:custGeom>
            <a:avLst/>
            <a:gdLst/>
            <a:ahLst/>
            <a:cxnLst/>
            <a:rect r="r" b="b" t="t" l="l"/>
            <a:pathLst>
              <a:path h="334197" w="412126">
                <a:moveTo>
                  <a:pt x="0" y="0"/>
                </a:moveTo>
                <a:lnTo>
                  <a:pt x="412126" y="0"/>
                </a:lnTo>
                <a:lnTo>
                  <a:pt x="412126" y="334196"/>
                </a:lnTo>
                <a:lnTo>
                  <a:pt x="0" y="33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93838" y="2687573"/>
            <a:ext cx="8551041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Despite growing awareness, barriers like stigma and lack of early detection prevent people from seeking timely help. Proactively addressing mental health can transform lives and boost societal well-being.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3912" y="4725820"/>
            <a:ext cx="8740804" cy="193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 psychological survey data (DASS scores) with advanced machine learning algorithms to predict depression, anxiety, and stress levels. </a:t>
            </a: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real-time, actionable insights to users through an intuitive interface.</a:t>
            </a:r>
          </a:p>
          <a:p>
            <a:pPr algn="ctr">
              <a:lnSpc>
                <a:spcPts val="301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6890636"/>
            <a:ext cx="8876986" cy="2662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4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 system:</a:t>
            </a:r>
          </a:p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 a</a:t>
            </a: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dvanced machine learning with user-friendly design.</a:t>
            </a:r>
          </a:p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response validation through a word check that includes non-English terms.</a:t>
            </a:r>
          </a:p>
          <a:p>
            <a:pPr algn="l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Integrates a terms and conditions consent box to ensure ethical and transparent data usage.</a:t>
            </a:r>
          </a:p>
          <a:p>
            <a:pPr algn="l">
              <a:lnSpc>
                <a:spcPts val="272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053912" y="1008635"/>
            <a:ext cx="8740804" cy="79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Mental health disorders—such as depression, anxiety, and stress impact millions globally, often going undetected or untreated.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521866" y="2757648"/>
            <a:ext cx="412126" cy="334197"/>
          </a:xfrm>
          <a:custGeom>
            <a:avLst/>
            <a:gdLst/>
            <a:ahLst/>
            <a:cxnLst/>
            <a:rect r="r" b="b" t="t" l="l"/>
            <a:pathLst>
              <a:path h="334197" w="412126">
                <a:moveTo>
                  <a:pt x="0" y="0"/>
                </a:moveTo>
                <a:lnTo>
                  <a:pt x="412126" y="0"/>
                </a:lnTo>
                <a:lnTo>
                  <a:pt x="412126" y="334197"/>
                </a:lnTo>
                <a:lnTo>
                  <a:pt x="0" y="334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2410" y="5501810"/>
            <a:ext cx="7673059" cy="6924935"/>
          </a:xfrm>
          <a:custGeom>
            <a:avLst/>
            <a:gdLst/>
            <a:ahLst/>
            <a:cxnLst/>
            <a:rect r="r" b="b" t="t" l="l"/>
            <a:pathLst>
              <a:path h="6924935" w="7673059">
                <a:moveTo>
                  <a:pt x="0" y="0"/>
                </a:moveTo>
                <a:lnTo>
                  <a:pt x="7673059" y="0"/>
                </a:lnTo>
                <a:lnTo>
                  <a:pt x="7673059" y="6924936"/>
                </a:lnTo>
                <a:lnTo>
                  <a:pt x="0" y="6924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0415" y="2633497"/>
            <a:ext cx="7519797" cy="8229600"/>
          </a:xfrm>
          <a:custGeom>
            <a:avLst/>
            <a:gdLst/>
            <a:ahLst/>
            <a:cxnLst/>
            <a:rect r="r" b="b" t="t" l="l"/>
            <a:pathLst>
              <a:path h="8229600" w="7519797">
                <a:moveTo>
                  <a:pt x="0" y="0"/>
                </a:moveTo>
                <a:lnTo>
                  <a:pt x="7519797" y="0"/>
                </a:lnTo>
                <a:lnTo>
                  <a:pt x="75197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82368" y="404596"/>
            <a:ext cx="10642509" cy="69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8"/>
              </a:lnSpc>
            </a:pPr>
            <a:r>
              <a:rPr lang="en-US" b="true" sz="3670" spc="-8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2 - TECHNICAL COOLNESS: KEY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8397" y="1873473"/>
            <a:ext cx="3846909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 spc="-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 Vocabulary Validation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8921" y="2031596"/>
            <a:ext cx="1073969" cy="675624"/>
          </a:xfrm>
          <a:custGeom>
            <a:avLst/>
            <a:gdLst/>
            <a:ahLst/>
            <a:cxnLst/>
            <a:rect r="r" b="b" t="t" l="l"/>
            <a:pathLst>
              <a:path h="675624" w="1073969">
                <a:moveTo>
                  <a:pt x="0" y="0"/>
                </a:moveTo>
                <a:lnTo>
                  <a:pt x="1073969" y="0"/>
                </a:lnTo>
                <a:lnTo>
                  <a:pt x="1073969" y="675624"/>
                </a:lnTo>
                <a:lnTo>
                  <a:pt x="0" y="67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8397" y="3440970"/>
            <a:ext cx="2907154" cy="4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b="true" sz="2582" spc="-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Predictions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98921" y="3545745"/>
            <a:ext cx="1073969" cy="675624"/>
          </a:xfrm>
          <a:custGeom>
            <a:avLst/>
            <a:gdLst/>
            <a:ahLst/>
            <a:cxnLst/>
            <a:rect r="r" b="b" t="t" l="l"/>
            <a:pathLst>
              <a:path h="675624" w="1073969">
                <a:moveTo>
                  <a:pt x="0" y="0"/>
                </a:moveTo>
                <a:lnTo>
                  <a:pt x="1073969" y="0"/>
                </a:lnTo>
                <a:lnTo>
                  <a:pt x="1073969" y="675624"/>
                </a:lnTo>
                <a:lnTo>
                  <a:pt x="0" y="67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8397" y="5005875"/>
            <a:ext cx="2563713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 spc="-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Ethical Data Usage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8921" y="5110650"/>
            <a:ext cx="1073969" cy="675624"/>
          </a:xfrm>
          <a:custGeom>
            <a:avLst/>
            <a:gdLst/>
            <a:ahLst/>
            <a:cxnLst/>
            <a:rect r="r" b="b" t="t" l="l"/>
            <a:pathLst>
              <a:path h="675624" w="1073969">
                <a:moveTo>
                  <a:pt x="0" y="0"/>
                </a:moveTo>
                <a:lnTo>
                  <a:pt x="1073969" y="0"/>
                </a:lnTo>
                <a:lnTo>
                  <a:pt x="1073969" y="675624"/>
                </a:lnTo>
                <a:lnTo>
                  <a:pt x="0" y="67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18397" y="6469048"/>
            <a:ext cx="3399532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 spc="-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Dynamic Data Processing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98921" y="6573823"/>
            <a:ext cx="1073969" cy="675624"/>
          </a:xfrm>
          <a:custGeom>
            <a:avLst/>
            <a:gdLst/>
            <a:ahLst/>
            <a:cxnLst/>
            <a:rect r="r" b="b" t="t" l="l"/>
            <a:pathLst>
              <a:path h="675624" w="1073969">
                <a:moveTo>
                  <a:pt x="0" y="0"/>
                </a:moveTo>
                <a:lnTo>
                  <a:pt x="1073969" y="0"/>
                </a:lnTo>
                <a:lnTo>
                  <a:pt x="1073969" y="675624"/>
                </a:lnTo>
                <a:lnTo>
                  <a:pt x="0" y="67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18397" y="8224807"/>
            <a:ext cx="3951833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 spc="-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Optimized Model Deployment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98921" y="8238942"/>
            <a:ext cx="1073969" cy="675624"/>
          </a:xfrm>
          <a:custGeom>
            <a:avLst/>
            <a:gdLst/>
            <a:ahLst/>
            <a:cxnLst/>
            <a:rect r="r" b="b" t="t" l="l"/>
            <a:pathLst>
              <a:path h="675624" w="1073969">
                <a:moveTo>
                  <a:pt x="0" y="0"/>
                </a:moveTo>
                <a:lnTo>
                  <a:pt x="1073969" y="0"/>
                </a:lnTo>
                <a:lnTo>
                  <a:pt x="1073969" y="675623"/>
                </a:lnTo>
                <a:lnTo>
                  <a:pt x="0" y="675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34983" y="2431752"/>
            <a:ext cx="8533338" cy="81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Verifies user input with a real-time dictionary check, ensuring response quality and accuracy.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4983" y="4000987"/>
            <a:ext cx="8393521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-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instant feedback on Depression, Stress, and Anxiety levels, leveraging machine learning.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4983" y="5568485"/>
            <a:ext cx="8533338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-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100" spc="-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mplements secure data handling with user consent via terms and conditions.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4983" y="7163722"/>
            <a:ext cx="7868639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-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Adapts preprocessing steps based on survey structure for seamless usability.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4983" y="8878553"/>
            <a:ext cx="7685226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-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Employs high-performance machine learning models to maximize prediction accuracy.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9721" y="1479932"/>
            <a:ext cx="6959431" cy="69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8"/>
              </a:lnSpc>
            </a:pPr>
            <a:r>
              <a:rPr lang="en-US" b="true" sz="3670" spc="-8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LIFE CYCLE MANAGEMENT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984222" y="-2331156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51218" y="4546909"/>
            <a:ext cx="9118670" cy="8229600"/>
          </a:xfrm>
          <a:custGeom>
            <a:avLst/>
            <a:gdLst/>
            <a:ahLst/>
            <a:cxnLst/>
            <a:rect r="r" b="b" t="t" l="l"/>
            <a:pathLst>
              <a:path h="8229600" w="911867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757904" y="1068331"/>
            <a:ext cx="5740146" cy="8229600"/>
          </a:xfrm>
          <a:custGeom>
            <a:avLst/>
            <a:gdLst/>
            <a:ahLst/>
            <a:cxnLst/>
            <a:rect r="r" b="b" t="t" l="l"/>
            <a:pathLst>
              <a:path h="8229600" w="5740146">
                <a:moveTo>
                  <a:pt x="5740146" y="0"/>
                </a:moveTo>
                <a:lnTo>
                  <a:pt x="0" y="0"/>
                </a:lnTo>
                <a:lnTo>
                  <a:pt x="0" y="8229600"/>
                </a:lnTo>
                <a:lnTo>
                  <a:pt x="5740146" y="8229600"/>
                </a:lnTo>
                <a:lnTo>
                  <a:pt x="574014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9414" y="3164228"/>
            <a:ext cx="4133156" cy="50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801" indent="-284901" lvl="1">
              <a:lnSpc>
                <a:spcPts val="3694"/>
              </a:lnSpc>
              <a:buFont typeface="Arial"/>
              <a:buChar char="•"/>
            </a:pPr>
            <a:r>
              <a:rPr lang="en-US" b="true" sz="2639" spc="-6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Idea to Conceptualization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5023" y="4017986"/>
            <a:ext cx="636389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 spc="-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Preprocessing and Model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5023" y="4866347"/>
            <a:ext cx="221858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 spc="-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Deployment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5023" y="5733913"/>
            <a:ext cx="526405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 spc="-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Real-World Testing and Monitoring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5023" y="6601323"/>
            <a:ext cx="6110288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 spc="-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Decisions and Overcoming Challenges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10238" y="-5122188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7645" y="1197157"/>
            <a:ext cx="13367741" cy="8392430"/>
          </a:xfrm>
          <a:custGeom>
            <a:avLst/>
            <a:gdLst/>
            <a:ahLst/>
            <a:cxnLst/>
            <a:rect r="r" b="b" t="t" l="l"/>
            <a:pathLst>
              <a:path h="8392430" w="13367741">
                <a:moveTo>
                  <a:pt x="0" y="0"/>
                </a:moveTo>
                <a:lnTo>
                  <a:pt x="13367741" y="0"/>
                </a:lnTo>
                <a:lnTo>
                  <a:pt x="13367741" y="8392430"/>
                </a:lnTo>
                <a:lnTo>
                  <a:pt x="0" y="839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5" r="-6798" b="-3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69640" y="279278"/>
            <a:ext cx="5026864" cy="74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8"/>
              </a:lnSpc>
            </a:pPr>
            <a:r>
              <a:rPr lang="en-US" b="true" sz="3870" spc="-8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INTERACTION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870982" y="7456803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66862" y="574297"/>
            <a:ext cx="5954276" cy="75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8"/>
              </a:lnSpc>
            </a:pPr>
            <a:r>
              <a:rPr lang="en-US" b="true" sz="3970" spc="-9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IMPACT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17560" y="3995574"/>
            <a:ext cx="9551284" cy="8620034"/>
          </a:xfrm>
          <a:custGeom>
            <a:avLst/>
            <a:gdLst/>
            <a:ahLst/>
            <a:cxnLst/>
            <a:rect r="r" b="b" t="t" l="l"/>
            <a:pathLst>
              <a:path h="8620034" w="9551284">
                <a:moveTo>
                  <a:pt x="0" y="0"/>
                </a:moveTo>
                <a:lnTo>
                  <a:pt x="9551284" y="0"/>
                </a:lnTo>
                <a:lnTo>
                  <a:pt x="9551284" y="8620034"/>
                </a:lnTo>
                <a:lnTo>
                  <a:pt x="0" y="862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77250" y="3995574"/>
            <a:ext cx="6031905" cy="6291426"/>
          </a:xfrm>
          <a:custGeom>
            <a:avLst/>
            <a:gdLst/>
            <a:ahLst/>
            <a:cxnLst/>
            <a:rect r="r" b="b" t="t" l="l"/>
            <a:pathLst>
              <a:path h="6291426" w="6031905">
                <a:moveTo>
                  <a:pt x="0" y="0"/>
                </a:moveTo>
                <a:lnTo>
                  <a:pt x="6031904" y="0"/>
                </a:lnTo>
                <a:lnTo>
                  <a:pt x="6031904" y="6291426"/>
                </a:lnTo>
                <a:lnTo>
                  <a:pt x="0" y="6291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5950" y="1609534"/>
            <a:ext cx="11918835" cy="81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b="true" sz="2699" spc="-6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🎯 Precision in Predictions</a:t>
            </a:r>
          </a:p>
          <a:p>
            <a:pPr algn="l" marL="496569" indent="-248284" lvl="1">
              <a:lnSpc>
                <a:spcPts val="3748"/>
              </a:lnSpc>
              <a:buFont typeface="Arial"/>
              <a:buChar char="•"/>
            </a:pPr>
            <a:r>
              <a:rPr lang="en-US" sz="2299" spc="-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Achieving high accuracy through advanced machine learning models tailored to mental health.</a:t>
            </a:r>
          </a:p>
          <a:p>
            <a:pPr algn="l">
              <a:lnSpc>
                <a:spcPts val="4400"/>
              </a:lnSpc>
            </a:pPr>
            <a:r>
              <a:rPr lang="en-US" b="true" sz="2699" spc="-6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🛡️ Input Validation</a:t>
            </a:r>
          </a:p>
          <a:p>
            <a:pPr algn="l" marL="496569" indent="-248284" lvl="1">
              <a:lnSpc>
                <a:spcPts val="3748"/>
              </a:lnSpc>
              <a:buFont typeface="Arial"/>
              <a:buChar char="•"/>
            </a:pPr>
            <a:r>
              <a:rPr lang="en-US" sz="2299" spc="-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reliability by validating survey responses and preventing errors with smart checks.</a:t>
            </a:r>
          </a:p>
          <a:p>
            <a:pPr algn="l">
              <a:lnSpc>
                <a:spcPts val="4400"/>
              </a:lnSpc>
            </a:pPr>
            <a:r>
              <a:rPr lang="en-US" b="true" sz="2699" spc="-6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⏱️ Real-Time Analysis</a:t>
            </a:r>
          </a:p>
          <a:p>
            <a:pPr algn="l" marL="496569" indent="-248284" lvl="1">
              <a:lnSpc>
                <a:spcPts val="3748"/>
              </a:lnSpc>
              <a:buFont typeface="Arial"/>
              <a:buChar char="•"/>
            </a:pPr>
            <a:r>
              <a:rPr lang="en-US" sz="2299" spc="-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instant results to help users better understand their mental health.</a:t>
            </a:r>
          </a:p>
          <a:p>
            <a:pPr algn="l">
              <a:lnSpc>
                <a:spcPts val="4400"/>
              </a:lnSpc>
            </a:pPr>
            <a:r>
              <a:rPr lang="en-US" b="true" sz="2699" spc="-6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😊 User-Centric Design</a:t>
            </a:r>
          </a:p>
          <a:p>
            <a:pPr algn="l" marL="496569" indent="-248284" lvl="1">
              <a:lnSpc>
                <a:spcPts val="3748"/>
              </a:lnSpc>
              <a:buFont typeface="Arial"/>
              <a:buChar char="•"/>
            </a:pPr>
            <a:r>
              <a:rPr lang="en-US" sz="2299" spc="-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Focusing on user satisfaction with an intuitive interface and seamless experience.</a:t>
            </a:r>
          </a:p>
          <a:p>
            <a:pPr algn="l">
              <a:lnSpc>
                <a:spcPts val="4400"/>
              </a:lnSpc>
            </a:pPr>
            <a:r>
              <a:rPr lang="en-US" b="true" sz="2699" spc="-6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🌍 Bridging Awareness and Action</a:t>
            </a:r>
          </a:p>
          <a:p>
            <a:pPr algn="l" marL="496569" indent="-248284" lvl="1">
              <a:lnSpc>
                <a:spcPts val="3748"/>
              </a:lnSpc>
              <a:buFont typeface="Arial"/>
              <a:buChar char="•"/>
            </a:pPr>
            <a:r>
              <a:rPr lang="en-US" sz="2299" spc="-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Empowering individuals to act on insights and seek timely support.</a:t>
            </a:r>
          </a:p>
          <a:p>
            <a:pPr algn="l">
              <a:lnSpc>
                <a:spcPts val="4400"/>
              </a:lnSpc>
            </a:pPr>
            <a:r>
              <a:rPr lang="en-US" b="true" sz="2699" spc="-6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🔑 Accessible and Inclusive</a:t>
            </a:r>
          </a:p>
          <a:p>
            <a:pPr algn="l" marL="496569" indent="-248284" lvl="1">
              <a:lnSpc>
                <a:spcPts val="3748"/>
              </a:lnSpc>
              <a:buFont typeface="Arial"/>
              <a:buChar char="•"/>
            </a:pPr>
            <a:r>
              <a:rPr lang="en-US" sz="2299" spc="-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to be accessible for all users, with clear visuals and easy-to-use features.</a:t>
            </a:r>
          </a:p>
          <a:p>
            <a:pPr algn="l">
              <a:lnSpc>
                <a:spcPts val="4400"/>
              </a:lnSpc>
            </a:pPr>
            <a:r>
              <a:rPr lang="en-US" b="true" sz="2699" spc="-6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🔒 Ethical and Secure</a:t>
            </a:r>
          </a:p>
          <a:p>
            <a:pPr algn="l" marL="496569" indent="-248284" lvl="1">
              <a:lnSpc>
                <a:spcPts val="3748"/>
              </a:lnSpc>
              <a:buFont typeface="Arial"/>
              <a:buChar char="•"/>
            </a:pPr>
            <a:r>
              <a:rPr lang="en-US" sz="2299" spc="-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Prioritizing data security and respecting user privacy at every step.</a:t>
            </a:r>
          </a:p>
          <a:p>
            <a:pPr algn="l">
              <a:lnSpc>
                <a:spcPts val="4400"/>
              </a:lnSpc>
            </a:pPr>
            <a:r>
              <a:rPr lang="en-US" b="true" sz="2699" spc="-6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💡 Promoting Mental Health Awareness</a:t>
            </a:r>
          </a:p>
          <a:p>
            <a:pPr algn="l" marL="496569" indent="-248284" lvl="1">
              <a:lnSpc>
                <a:spcPts val="3748"/>
              </a:lnSpc>
              <a:buFont typeface="Arial"/>
              <a:buChar char="•"/>
            </a:pPr>
            <a:r>
              <a:rPr lang="en-US" sz="2299" spc="-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Raising awareness through innovative tools, fostering a healthier society.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53829" y="1788313"/>
            <a:ext cx="8098451" cy="56705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62025"/>
            <a:ext cx="7659904" cy="62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8"/>
              </a:lnSpc>
            </a:pPr>
            <a:r>
              <a:rPr lang="en-US" sz="3670" spc="-84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36354" y="6786598"/>
            <a:ext cx="1733400" cy="59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b="true" sz="3142" spc="-7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Depression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44624" y="-545393"/>
            <a:ext cx="8868787" cy="60171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63533" y="4921986"/>
            <a:ext cx="8629978" cy="506528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664117" y="4608870"/>
            <a:ext cx="954715" cy="59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b="true" sz="3142" spc="-7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12463" y="9579919"/>
            <a:ext cx="1258022" cy="59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b="true" sz="3142" spc="-7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Anxiety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5247" y="4007059"/>
            <a:ext cx="6922677" cy="150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3"/>
              </a:lnSpc>
            </a:pPr>
            <a:r>
              <a:rPr lang="en-US" sz="7866" b="true">
                <a:solidFill>
                  <a:srgbClr val="DC848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240703" y="5662115"/>
            <a:ext cx="9118670" cy="8229600"/>
          </a:xfrm>
          <a:custGeom>
            <a:avLst/>
            <a:gdLst/>
            <a:ahLst/>
            <a:cxnLst/>
            <a:rect r="r" b="b" t="t" l="l"/>
            <a:pathLst>
              <a:path h="8229600" w="911867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41005" y="-3281157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6"/>
                </a:lnTo>
                <a:lnTo>
                  <a:pt x="0" y="7907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DAGYFMAldf0</dc:identifier>
  <dcterms:modified xsi:type="dcterms:W3CDTF">2011-08-01T06:04:30Z</dcterms:modified>
  <cp:revision>1</cp:revision>
  <dc:title>Blue and pink Mental Health illustrated presentation</dc:title>
</cp:coreProperties>
</file>